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explosion val="2"/>
          <c:cat>
            <c:strRef>
              <c:f>Hoja1!$A$2:$A$5</c:f>
              <c:strCache>
                <c:ptCount val="4"/>
                <c:pt idx="0">
                  <c:v>Nada</c:v>
                </c:pt>
                <c:pt idx="1">
                  <c:v>Muy Poco </c:v>
                </c:pt>
                <c:pt idx="2">
                  <c:v>Bastante</c:v>
                </c:pt>
                <c:pt idx="3">
                  <c:v>Mucho 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cat>
            <c:strRef>
              <c:f>Hoja1!$A$2:$A$5</c:f>
              <c:strCache>
                <c:ptCount val="4"/>
                <c:pt idx="0">
                  <c:v>Nada</c:v>
                </c:pt>
                <c:pt idx="1">
                  <c:v>Muy Poco</c:v>
                </c:pt>
                <c:pt idx="2">
                  <c:v>Bastante</c:v>
                </c:pt>
                <c:pt idx="3">
                  <c:v>Mucho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Lbls>
            <c:dLbl>
              <c:idx val="1"/>
              <c:layout>
                <c:manualLayout>
                  <c:x val="-5.7326905317390882E-2"/>
                  <c:y val="0.1515257636883023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Hoja1!$A$2:$A$5</c:f>
              <c:strCache>
                <c:ptCount val="4"/>
                <c:pt idx="0">
                  <c:v>Nada </c:v>
                </c:pt>
                <c:pt idx="1">
                  <c:v>Muy Poco</c:v>
                </c:pt>
                <c:pt idx="2">
                  <c:v>Bastante</c:v>
                </c:pt>
                <c:pt idx="3">
                  <c:v>Mucho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6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Hoja1!$A$2:$A$5</c:f>
              <c:strCache>
                <c:ptCount val="4"/>
                <c:pt idx="0">
                  <c:v>Nada</c:v>
                </c:pt>
                <c:pt idx="1">
                  <c:v>Muy Poco</c:v>
                </c:pt>
                <c:pt idx="2">
                  <c:v>Bastante</c:v>
                </c:pt>
                <c:pt idx="3">
                  <c:v>Mucho 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6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Hoja1!$A$2:$A$5</c:f>
              <c:strCache>
                <c:ptCount val="4"/>
                <c:pt idx="0">
                  <c:v>Nada</c:v>
                </c:pt>
                <c:pt idx="1">
                  <c:v>Muy Poco</c:v>
                </c:pt>
                <c:pt idx="2">
                  <c:v>Bastante</c:v>
                </c:pt>
                <c:pt idx="3">
                  <c:v>Mucho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Hoja1!$A$2:$A$5</c:f>
              <c:strCache>
                <c:ptCount val="4"/>
                <c:pt idx="0">
                  <c:v>Nada</c:v>
                </c:pt>
                <c:pt idx="1">
                  <c:v>Muy Poco</c:v>
                </c:pt>
                <c:pt idx="2">
                  <c:v>Bastante</c:v>
                </c:pt>
                <c:pt idx="3">
                  <c:v>Mucho 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263F-94B9-4BCC-9DAF-F0573E8CBEE2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0EA3-612C-4F11-934A-73F51194CF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3277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263F-94B9-4BCC-9DAF-F0573E8CBEE2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0EA3-612C-4F11-934A-73F51194CF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335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263F-94B9-4BCC-9DAF-F0573E8CBEE2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0EA3-612C-4F11-934A-73F51194CF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3706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263F-94B9-4BCC-9DAF-F0573E8CBEE2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0EA3-612C-4F11-934A-73F51194CF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771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263F-94B9-4BCC-9DAF-F0573E8CBEE2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0EA3-612C-4F11-934A-73F51194CF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9338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263F-94B9-4BCC-9DAF-F0573E8CBEE2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0EA3-612C-4F11-934A-73F51194CF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702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263F-94B9-4BCC-9DAF-F0573E8CBEE2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0EA3-612C-4F11-934A-73F51194CF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7046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263F-94B9-4BCC-9DAF-F0573E8CBEE2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0EA3-612C-4F11-934A-73F51194CF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3197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263F-94B9-4BCC-9DAF-F0573E8CBEE2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0EA3-612C-4F11-934A-73F51194CF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1053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263F-94B9-4BCC-9DAF-F0573E8CBEE2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0EA3-612C-4F11-934A-73F51194CF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5495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263F-94B9-4BCC-9DAF-F0573E8CBEE2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0EA3-612C-4F11-934A-73F51194CF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220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9263F-94B9-4BCC-9DAF-F0573E8CBEE2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80EA3-612C-4F11-934A-73F51194CF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75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-1548680" y="-171400"/>
            <a:ext cx="1219162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125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¿Los artículos de higiene (shampoo, desodorante y jabón etc.) que recibes son los suficientes?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1169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754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¿Cuándo estas enfermo recibes los cuidados y medicamentos en tiempo y forma?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98978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973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b="1" spc="-5" dirty="0" smtClean="0"/>
              <a:t>Que </a:t>
            </a:r>
            <a:r>
              <a:rPr lang="es-MX" b="1" spc="-20" dirty="0" smtClean="0"/>
              <a:t>te </a:t>
            </a:r>
            <a:r>
              <a:rPr lang="es-MX" b="1" spc="-10" dirty="0" smtClean="0"/>
              <a:t>gustaría </a:t>
            </a:r>
            <a:r>
              <a:rPr lang="es-MX" b="1" dirty="0" smtClean="0"/>
              <a:t>que se</a:t>
            </a:r>
            <a:r>
              <a:rPr lang="es-MX" b="1" spc="-45" dirty="0" smtClean="0"/>
              <a:t> </a:t>
            </a:r>
            <a:r>
              <a:rPr lang="es-MX" b="1" spc="-254" dirty="0" smtClean="0">
                <a:cs typeface="Arial"/>
              </a:rPr>
              <a:t>mejorara…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Que el lugar este más cerca de mi familia.</a:t>
            </a:r>
            <a:endParaRPr lang="es-MX" dirty="0" smtClean="0"/>
          </a:p>
          <a:p>
            <a:r>
              <a:rPr lang="es-MX" dirty="0" smtClean="0"/>
              <a:t>La casa y tener más ropa.</a:t>
            </a:r>
            <a:endParaRPr lang="es-MX" dirty="0" smtClean="0"/>
          </a:p>
          <a:p>
            <a:r>
              <a:rPr lang="es-MX" dirty="0" smtClean="0"/>
              <a:t>Que den más ropa interior, maternal y productos de higiene.</a:t>
            </a:r>
          </a:p>
          <a:p>
            <a:r>
              <a:rPr lang="es-MX" dirty="0" smtClean="0"/>
              <a:t>La seguridad de los usuarios.</a:t>
            </a:r>
          </a:p>
          <a:p>
            <a:r>
              <a:rPr lang="es-MX" dirty="0" smtClean="0"/>
              <a:t>La atención de los encargados hacia los usuarios.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0666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9" y="0"/>
            <a:ext cx="12191619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2780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8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0553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es-MX" sz="7200" dirty="0" smtClean="0"/>
              <a:t>Resultados Encuestas de Satisfacción a Beneficiarios </a:t>
            </a:r>
            <a:r>
              <a:rPr lang="es-MX" sz="7200" dirty="0" smtClean="0"/>
              <a:t>Febrero </a:t>
            </a:r>
            <a:r>
              <a:rPr lang="es-MX" sz="7200" dirty="0" smtClean="0"/>
              <a:t>2022 </a:t>
            </a:r>
            <a:endParaRPr lang="es-MX" sz="7200" dirty="0"/>
          </a:p>
        </p:txBody>
      </p:sp>
    </p:spTree>
    <p:extLst>
      <p:ext uri="{BB962C8B-B14F-4D97-AF65-F5344CB8AC3E}">
        <p14:creationId xmlns:p14="http://schemas.microsoft.com/office/powerpoint/2010/main" val="139903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pPr marL="1270">
              <a:lnSpc>
                <a:spcPct val="100000"/>
              </a:lnSpc>
              <a:spcBef>
                <a:spcPts val="100"/>
              </a:spcBef>
            </a:pPr>
            <a:r>
              <a:rPr lang="es-MX" sz="4800" spc="-30" dirty="0" smtClean="0">
                <a:latin typeface="Carlito"/>
                <a:cs typeface="Carlito"/>
              </a:rPr>
              <a:t>Proyecto</a:t>
            </a:r>
            <a:r>
              <a:rPr lang="es-MX" sz="4800" spc="-10" dirty="0" smtClean="0">
                <a:latin typeface="Carlito"/>
                <a:cs typeface="Carlito"/>
              </a:rPr>
              <a:t> </a:t>
            </a:r>
            <a:r>
              <a:rPr lang="es-MX" sz="4800" dirty="0" smtClean="0">
                <a:latin typeface="Carlito"/>
                <a:cs typeface="Carlito"/>
              </a:rPr>
              <a:t>059</a:t>
            </a:r>
            <a:br>
              <a:rPr lang="es-MX" sz="4800" dirty="0" smtClean="0">
                <a:latin typeface="Carlito"/>
                <a:cs typeface="Carlito"/>
              </a:rPr>
            </a:br>
            <a:r>
              <a:rPr lang="es-MX" sz="4800" spc="-195" dirty="0" smtClean="0">
                <a:latin typeface="Arial"/>
                <a:cs typeface="Arial"/>
              </a:rPr>
              <a:t>“Entrega </a:t>
            </a:r>
            <a:r>
              <a:rPr lang="es-MX" sz="4800" spc="-220" dirty="0" smtClean="0">
                <a:latin typeface="Arial"/>
                <a:cs typeface="Arial"/>
              </a:rPr>
              <a:t>de </a:t>
            </a:r>
            <a:r>
              <a:rPr lang="es-MX" sz="4800" spc="-275" dirty="0" smtClean="0">
                <a:latin typeface="Arial"/>
                <a:cs typeface="Arial"/>
              </a:rPr>
              <a:t>apoyos </a:t>
            </a:r>
            <a:r>
              <a:rPr lang="es-MX" sz="4800" spc="-240" dirty="0" smtClean="0">
                <a:latin typeface="Arial"/>
                <a:cs typeface="Arial"/>
              </a:rPr>
              <a:t>asistenciales </a:t>
            </a:r>
            <a:r>
              <a:rPr lang="es-MX" sz="4800" spc="-375" dirty="0" smtClean="0">
                <a:latin typeface="Arial"/>
                <a:cs typeface="Arial"/>
              </a:rPr>
              <a:t>a  </a:t>
            </a:r>
            <a:r>
              <a:rPr lang="es-MX" sz="4800" spc="-5" dirty="0" smtClean="0">
                <a:latin typeface="Carlito"/>
                <a:cs typeface="Carlito"/>
              </a:rPr>
              <a:t>pupilos de </a:t>
            </a:r>
            <a:r>
              <a:rPr lang="es-MX" sz="4800" dirty="0" smtClean="0">
                <a:latin typeface="Carlito"/>
                <a:cs typeface="Carlito"/>
              </a:rPr>
              <a:t>la P</a:t>
            </a:r>
            <a:r>
              <a:rPr lang="es-MX" sz="4800" spc="-20" dirty="0" smtClean="0">
                <a:latin typeface="Carlito"/>
                <a:cs typeface="Carlito"/>
              </a:rPr>
              <a:t>rocuraduría </a:t>
            </a:r>
            <a:r>
              <a:rPr lang="es-MX" sz="4800" spc="-5" dirty="0" smtClean="0">
                <a:latin typeface="Carlito"/>
                <a:cs typeface="Carlito"/>
              </a:rPr>
              <a:t>de  P</a:t>
            </a:r>
            <a:r>
              <a:rPr lang="es-MX" sz="4800" spc="-15" dirty="0" smtClean="0">
                <a:latin typeface="Carlito"/>
                <a:cs typeface="Carlito"/>
              </a:rPr>
              <a:t>rotección </a:t>
            </a:r>
            <a:r>
              <a:rPr lang="es-MX" sz="4800" spc="-5" dirty="0" smtClean="0">
                <a:latin typeface="Carlito"/>
                <a:cs typeface="Carlito"/>
              </a:rPr>
              <a:t>de niñas, niños </a:t>
            </a:r>
            <a:r>
              <a:rPr lang="es-MX" sz="4800" dirty="0" smtClean="0">
                <a:latin typeface="Carlito"/>
                <a:cs typeface="Carlito"/>
              </a:rPr>
              <a:t>y  </a:t>
            </a:r>
            <a:r>
              <a:rPr lang="es-MX" sz="4800" spc="-10" dirty="0" smtClean="0">
                <a:latin typeface="Carlito"/>
                <a:cs typeface="Carlito"/>
              </a:rPr>
              <a:t>adolescentes </a:t>
            </a:r>
            <a:r>
              <a:rPr lang="es-MX" sz="4800" spc="-5" dirty="0" smtClean="0">
                <a:latin typeface="Carlito"/>
                <a:cs typeface="Carlito"/>
              </a:rPr>
              <a:t>del E</a:t>
            </a:r>
            <a:r>
              <a:rPr lang="es-MX" sz="4800" spc="-20" dirty="0" smtClean="0">
                <a:latin typeface="Carlito"/>
                <a:cs typeface="Carlito"/>
              </a:rPr>
              <a:t>stado </a:t>
            </a:r>
            <a:r>
              <a:rPr lang="es-MX" sz="4800" spc="-5" dirty="0" smtClean="0">
                <a:latin typeface="Carlito"/>
                <a:cs typeface="Carlito"/>
              </a:rPr>
              <a:t>de Jalisco  </a:t>
            </a:r>
            <a:r>
              <a:rPr lang="es-MX" sz="4800" spc="-229" dirty="0" smtClean="0">
                <a:latin typeface="Arial"/>
                <a:cs typeface="Arial"/>
              </a:rPr>
              <a:t>y </a:t>
            </a:r>
            <a:r>
              <a:rPr lang="es-MX" sz="4800" spc="-405" dirty="0" smtClean="0">
                <a:latin typeface="Arial"/>
                <a:cs typeface="Arial"/>
              </a:rPr>
              <a:t>sus </a:t>
            </a:r>
            <a:r>
              <a:rPr lang="es-MX" sz="4800" spc="-285" dirty="0" smtClean="0">
                <a:latin typeface="Arial"/>
                <a:cs typeface="Arial"/>
              </a:rPr>
              <a:t>Delegaciones</a:t>
            </a:r>
            <a:r>
              <a:rPr lang="es-MX" sz="4800" spc="-135" dirty="0" smtClean="0">
                <a:latin typeface="Arial"/>
                <a:cs typeface="Arial"/>
              </a:rPr>
              <a:t> </a:t>
            </a:r>
            <a:r>
              <a:rPr lang="es-MX" sz="4800" spc="-110" dirty="0" smtClean="0">
                <a:latin typeface="Arial"/>
                <a:cs typeface="Arial"/>
              </a:rPr>
              <a:t>Institucionales”</a:t>
            </a:r>
            <a:r>
              <a:rPr lang="es-MX" dirty="0" smtClean="0">
                <a:latin typeface="Arial"/>
                <a:cs typeface="Arial"/>
              </a:rPr>
              <a:t/>
            </a:r>
            <a:br>
              <a:rPr lang="es-MX" dirty="0" smtClean="0">
                <a:latin typeface="Arial"/>
                <a:cs typeface="Arial"/>
              </a:rPr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0702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t"/>
            <a:r>
              <a:rPr lang="es-MX" sz="5300" b="1" dirty="0"/>
              <a:t>Total encuestas  aplicadas</a:t>
            </a:r>
            <a:br>
              <a:rPr lang="es-MX" sz="5300" b="1" dirty="0"/>
            </a:br>
            <a:r>
              <a:rPr lang="es-MX" sz="5300" b="1" dirty="0" smtClean="0"/>
              <a:t>13</a:t>
            </a:r>
            <a:r>
              <a:rPr lang="es-MX" b="1" dirty="0"/>
              <a:t/>
            </a:r>
            <a:br>
              <a:rPr lang="es-MX" b="1" dirty="0"/>
            </a:br>
            <a:endParaRPr lang="es-MX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fontAlgn="t"/>
            <a:r>
              <a:rPr lang="es-MX" sz="10100" b="1" dirty="0" smtClean="0"/>
              <a:t>Hombre             </a:t>
            </a:r>
            <a:r>
              <a:rPr lang="es-MX" sz="10100" b="1" dirty="0" smtClean="0"/>
              <a:t>3</a:t>
            </a:r>
            <a:endParaRPr lang="es-MX" sz="10100" b="1" dirty="0"/>
          </a:p>
          <a:p>
            <a:pPr fontAlgn="t"/>
            <a:r>
              <a:rPr lang="es-MX" sz="10100" b="1" dirty="0" smtClean="0"/>
              <a:t>Mujer                 </a:t>
            </a:r>
            <a:r>
              <a:rPr lang="es-MX" sz="10100" b="1" dirty="0" smtClean="0"/>
              <a:t>10</a:t>
            </a:r>
            <a:endParaRPr lang="es-MX" sz="10100" b="1" dirty="0"/>
          </a:p>
          <a:p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419641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46239098"/>
              </p:ext>
            </p:extLst>
          </p:nvPr>
        </p:nvGraphicFramePr>
        <p:xfrm>
          <a:off x="457200" y="260655"/>
          <a:ext cx="4038600" cy="59766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26568"/>
                <a:gridCol w="2012032"/>
              </a:tblGrid>
              <a:tr h="398444">
                <a:tc>
                  <a:txBody>
                    <a:bodyPr/>
                    <a:lstStyle/>
                    <a:p>
                      <a:r>
                        <a:rPr lang="es-MX" b="1" dirty="0" smtClean="0"/>
                        <a:t>                         EDAD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98444">
                <a:tc>
                  <a:txBody>
                    <a:bodyPr/>
                    <a:lstStyle/>
                    <a:p>
                      <a:pPr marL="1270" algn="ctr">
                        <a:lnSpc>
                          <a:spcPts val="2350"/>
                        </a:lnSpc>
                      </a:pP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8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350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0</a:t>
                      </a:r>
                    </a:p>
                  </a:txBody>
                  <a:tcPr marL="0" marR="0" marT="0" marB="0"/>
                </a:tc>
              </a:tr>
              <a:tr h="398444">
                <a:tc>
                  <a:txBody>
                    <a:bodyPr/>
                    <a:lstStyle/>
                    <a:p>
                      <a:pPr marL="635" algn="ctr">
                        <a:lnSpc>
                          <a:spcPts val="2350"/>
                        </a:lnSpc>
                      </a:pP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9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350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0</a:t>
                      </a:r>
                    </a:p>
                  </a:txBody>
                  <a:tcPr marL="0" marR="0" marT="0" marB="0"/>
                </a:tc>
              </a:tr>
              <a:tr h="398444">
                <a:tc>
                  <a:txBody>
                    <a:bodyPr/>
                    <a:lstStyle/>
                    <a:p>
                      <a:pPr marL="1270" algn="ctr">
                        <a:lnSpc>
                          <a:spcPts val="2350"/>
                        </a:lnSpc>
                      </a:pP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10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350"/>
                        </a:lnSpc>
                      </a:pP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0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398444">
                <a:tc>
                  <a:txBody>
                    <a:bodyPr/>
                    <a:lstStyle/>
                    <a:p>
                      <a:pPr marL="635" algn="ctr">
                        <a:lnSpc>
                          <a:spcPts val="2350"/>
                        </a:lnSpc>
                      </a:pP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11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350"/>
                        </a:lnSpc>
                      </a:pPr>
                      <a:r>
                        <a:rPr lang="es-ES" sz="2000" dirty="0" smtClean="0">
                          <a:latin typeface="Carlito"/>
                          <a:cs typeface="Carlito"/>
                        </a:rPr>
                        <a:t>1</a:t>
                      </a:r>
                      <a:endParaRPr lang="es-ES" sz="2000" dirty="0" smtClean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398444">
                <a:tc>
                  <a:txBody>
                    <a:bodyPr/>
                    <a:lstStyle/>
                    <a:p>
                      <a:pPr marL="1270" algn="ctr">
                        <a:lnSpc>
                          <a:spcPts val="2355"/>
                        </a:lnSpc>
                      </a:pP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12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355"/>
                        </a:lnSpc>
                      </a:pP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0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398444">
                <a:tc>
                  <a:txBody>
                    <a:bodyPr/>
                    <a:lstStyle/>
                    <a:p>
                      <a:pPr algn="ctr">
                        <a:lnSpc>
                          <a:spcPts val="2355"/>
                        </a:lnSpc>
                      </a:pPr>
                      <a:r>
                        <a:rPr sz="2000" dirty="0" smtClean="0">
                          <a:latin typeface="Carlito"/>
                          <a:cs typeface="Carlito"/>
                        </a:rPr>
                        <a:t>1</a:t>
                      </a: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3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355"/>
                        </a:lnSpc>
                      </a:pP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3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398444">
                <a:tc>
                  <a:txBody>
                    <a:bodyPr/>
                    <a:lstStyle/>
                    <a:p>
                      <a:pPr algn="ctr">
                        <a:lnSpc>
                          <a:spcPts val="2355"/>
                        </a:lnSpc>
                      </a:pPr>
                      <a:r>
                        <a:rPr sz="2000" dirty="0" smtClean="0">
                          <a:latin typeface="Carlito"/>
                          <a:cs typeface="Carlito"/>
                        </a:rPr>
                        <a:t>1</a:t>
                      </a: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4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355"/>
                        </a:lnSpc>
                      </a:pP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0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398444">
                <a:tc>
                  <a:txBody>
                    <a:bodyPr/>
                    <a:lstStyle/>
                    <a:p>
                      <a:pPr algn="ctr">
                        <a:lnSpc>
                          <a:spcPts val="2355"/>
                        </a:lnSpc>
                      </a:pPr>
                      <a:r>
                        <a:rPr sz="2000" dirty="0" smtClean="0">
                          <a:latin typeface="Carlito"/>
                          <a:cs typeface="Carlito"/>
                        </a:rPr>
                        <a:t>1</a:t>
                      </a: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5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355"/>
                        </a:lnSpc>
                      </a:pP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1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398444">
                <a:tc>
                  <a:txBody>
                    <a:bodyPr/>
                    <a:lstStyle/>
                    <a:p>
                      <a:pPr algn="ctr">
                        <a:lnSpc>
                          <a:spcPts val="2355"/>
                        </a:lnSpc>
                      </a:pPr>
                      <a:r>
                        <a:rPr sz="2000" dirty="0" smtClean="0">
                          <a:latin typeface="Carlito"/>
                          <a:cs typeface="Carlito"/>
                        </a:rPr>
                        <a:t>1</a:t>
                      </a: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6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355"/>
                        </a:lnSpc>
                      </a:pP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2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398444">
                <a:tc>
                  <a:txBody>
                    <a:bodyPr/>
                    <a:lstStyle/>
                    <a:p>
                      <a:pPr algn="ctr">
                        <a:lnSpc>
                          <a:spcPts val="2355"/>
                        </a:lnSpc>
                      </a:pPr>
                      <a:r>
                        <a:rPr sz="2000" dirty="0" smtClean="0">
                          <a:latin typeface="Carlito"/>
                          <a:cs typeface="Carlito"/>
                        </a:rPr>
                        <a:t>1</a:t>
                      </a: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7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355"/>
                        </a:lnSpc>
                      </a:pP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3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398444">
                <a:tc>
                  <a:txBody>
                    <a:bodyPr/>
                    <a:lstStyle/>
                    <a:p>
                      <a:pPr algn="ctr">
                        <a:lnSpc>
                          <a:spcPts val="2355"/>
                        </a:lnSpc>
                      </a:pPr>
                      <a:r>
                        <a:rPr sz="2000" dirty="0" smtClean="0">
                          <a:latin typeface="Carlito"/>
                          <a:cs typeface="Carlito"/>
                        </a:rPr>
                        <a:t>1</a:t>
                      </a: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8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355"/>
                        </a:lnSpc>
                      </a:pP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1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398444">
                <a:tc>
                  <a:txBody>
                    <a:bodyPr/>
                    <a:lstStyle/>
                    <a:p>
                      <a:pPr algn="ctr">
                        <a:lnSpc>
                          <a:spcPts val="2355"/>
                        </a:lnSpc>
                      </a:pP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22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355"/>
                        </a:lnSpc>
                      </a:pP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1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398444">
                <a:tc>
                  <a:txBody>
                    <a:bodyPr/>
                    <a:lstStyle/>
                    <a:p>
                      <a:pPr algn="ctr">
                        <a:lnSpc>
                          <a:spcPts val="2360"/>
                        </a:lnSpc>
                      </a:pP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23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360"/>
                        </a:lnSpc>
                      </a:pP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1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398444">
                <a:tc>
                  <a:txBody>
                    <a:bodyPr/>
                    <a:lstStyle/>
                    <a:p>
                      <a:pPr marL="1270" algn="ctr">
                        <a:lnSpc>
                          <a:spcPts val="2360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M.E.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360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8" name="7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94424567"/>
              </p:ext>
            </p:extLst>
          </p:nvPr>
        </p:nvGraphicFramePr>
        <p:xfrm>
          <a:off x="4648200" y="1600200"/>
          <a:ext cx="4038600" cy="2095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 gridSpan="2">
                  <a:txBody>
                    <a:bodyPr/>
                    <a:lstStyle/>
                    <a:p>
                      <a:pPr marL="850265">
                        <a:lnSpc>
                          <a:spcPts val="3254"/>
                        </a:lnSpc>
                      </a:pPr>
                      <a:r>
                        <a:rPr sz="2800" spc="-90" dirty="0">
                          <a:solidFill>
                            <a:srgbClr val="2C2C2C"/>
                          </a:solidFill>
                          <a:latin typeface="Trebuchet MS"/>
                          <a:cs typeface="Trebuchet MS"/>
                        </a:rPr>
                        <a:t>Escolaridad</a:t>
                      </a:r>
                      <a:endParaRPr sz="28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3254"/>
                        </a:lnSpc>
                      </a:pPr>
                      <a:r>
                        <a:rPr sz="2800" spc="-105" dirty="0">
                          <a:solidFill>
                            <a:srgbClr val="2C2C2C"/>
                          </a:solidFill>
                          <a:latin typeface="Trebuchet MS"/>
                          <a:cs typeface="Trebuchet MS"/>
                        </a:rPr>
                        <a:t>Primaria</a:t>
                      </a:r>
                      <a:endParaRPr sz="28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5630">
                        <a:lnSpc>
                          <a:spcPts val="3254"/>
                        </a:lnSpc>
                      </a:pPr>
                      <a:r>
                        <a:rPr lang="es-ES" sz="2800" dirty="0" smtClean="0">
                          <a:solidFill>
                            <a:srgbClr val="2C2C2C"/>
                          </a:solidFill>
                          <a:latin typeface="Trebuchet MS"/>
                          <a:cs typeface="Trebuchet MS"/>
                        </a:rPr>
                        <a:t>5</a:t>
                      </a:r>
                      <a:endParaRPr lang="es-ES" sz="2800" dirty="0" smtClean="0">
                        <a:solidFill>
                          <a:srgbClr val="2C2C2C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1270" algn="ctr">
                        <a:lnSpc>
                          <a:spcPts val="3260"/>
                        </a:lnSpc>
                      </a:pPr>
                      <a:r>
                        <a:rPr sz="2800" spc="-80" dirty="0">
                          <a:solidFill>
                            <a:srgbClr val="2C2C2C"/>
                          </a:solidFill>
                          <a:latin typeface="Trebuchet MS"/>
                          <a:cs typeface="Trebuchet MS"/>
                        </a:rPr>
                        <a:t>Secundaria</a:t>
                      </a:r>
                      <a:endParaRPr sz="28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6425">
                        <a:lnSpc>
                          <a:spcPts val="3260"/>
                        </a:lnSpc>
                      </a:pPr>
                      <a:r>
                        <a:rPr lang="es-MX" sz="2800" dirty="0" smtClean="0">
                          <a:latin typeface="Trebuchet MS"/>
                          <a:cs typeface="Trebuchet MS"/>
                        </a:rPr>
                        <a:t>4</a:t>
                      </a:r>
                      <a:endParaRPr sz="28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spc="-110" dirty="0">
                          <a:solidFill>
                            <a:srgbClr val="2C2C2C"/>
                          </a:solidFill>
                          <a:latin typeface="Trebuchet MS"/>
                          <a:cs typeface="Trebuchet MS"/>
                        </a:rPr>
                        <a:t>Preparatoria</a:t>
                      </a:r>
                      <a:endParaRPr sz="280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5630">
                        <a:lnSpc>
                          <a:spcPts val="3260"/>
                        </a:lnSpc>
                      </a:pPr>
                      <a:r>
                        <a:rPr lang="es-MX" sz="2800" dirty="0" smtClean="0">
                          <a:latin typeface="Trebuchet MS"/>
                          <a:cs typeface="Trebuchet MS"/>
                        </a:rPr>
                        <a:t>3</a:t>
                      </a:r>
                      <a:endParaRPr sz="28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1270" algn="ctr">
                        <a:lnSpc>
                          <a:spcPts val="3260"/>
                        </a:lnSpc>
                      </a:pPr>
                      <a:r>
                        <a:rPr sz="2800" spc="-35" dirty="0">
                          <a:solidFill>
                            <a:srgbClr val="2C2C2C"/>
                          </a:solidFill>
                          <a:latin typeface="Trebuchet MS"/>
                          <a:cs typeface="Trebuchet MS"/>
                        </a:rPr>
                        <a:t>Ninguna</a:t>
                      </a:r>
                      <a:endParaRPr sz="280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5630">
                        <a:lnSpc>
                          <a:spcPts val="3260"/>
                        </a:lnSpc>
                      </a:pPr>
                      <a:r>
                        <a:rPr lang="es-MX" sz="2800" dirty="0" smtClean="0">
                          <a:latin typeface="Trebuchet MS"/>
                          <a:cs typeface="Trebuchet MS"/>
                        </a:rPr>
                        <a:t>1</a:t>
                      </a:r>
                      <a:endParaRPr sz="28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30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mtClean="0"/>
              <a:t>¿Te sientes tranquilo y protegido en este lugar?</a:t>
            </a:r>
            <a:endParaRPr lang="es-MX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29876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659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¿Te agradan las instalaciones del hogar?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783003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924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¿Consideras que tu alimentación es la adecuada?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54547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440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¿La ropa y calzado que se te proporciona es la adecuada y suficiente?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16403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518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191</Words>
  <Application>Microsoft Office PowerPoint</Application>
  <PresentationFormat>Presentación en pantalla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Presentación de PowerPoint</vt:lpstr>
      <vt:lpstr>Resultados Encuestas de Satisfacción a Beneficiarios Febrero 2022 </vt:lpstr>
      <vt:lpstr>Proyecto 059 “Entrega de apoyos asistenciales a  pupilos de la Procuraduría de  Protección de niñas, niños y  adolescentes del Estado de Jalisco  y sus Delegaciones Institucionales” </vt:lpstr>
      <vt:lpstr>Total encuestas  aplicadas 13 </vt:lpstr>
      <vt:lpstr>Presentación de PowerPoint</vt:lpstr>
      <vt:lpstr>¿Te sientes tranquilo y protegido en este lugar?</vt:lpstr>
      <vt:lpstr>¿Te agradan las instalaciones del hogar?</vt:lpstr>
      <vt:lpstr>¿Consideras que tu alimentación es la adecuada?</vt:lpstr>
      <vt:lpstr>¿La ropa y calzado que se te proporciona es la adecuada y suficiente?</vt:lpstr>
      <vt:lpstr>¿Los artículos de higiene (shampoo, desodorante y jabón etc.) que recibes son los suficientes?</vt:lpstr>
      <vt:lpstr>¿Cuándo estas enfermo recibes los cuidados y medicamentos en tiempo y forma?</vt:lpstr>
      <vt:lpstr>Que te gustaría que se mejorara…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Arandas Aparicio Irma Griselda</dc:creator>
  <cp:lastModifiedBy>Arandas Aparicio Irma Griselda</cp:lastModifiedBy>
  <cp:revision>27</cp:revision>
  <dcterms:created xsi:type="dcterms:W3CDTF">2022-02-14T16:18:16Z</dcterms:created>
  <dcterms:modified xsi:type="dcterms:W3CDTF">2022-03-02T15:14:40Z</dcterms:modified>
</cp:coreProperties>
</file>